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3E5"/>
    <a:srgbClr val="94C0ED"/>
    <a:srgbClr val="5AA2C6"/>
    <a:srgbClr val="31EF5E"/>
    <a:srgbClr val="63E58B"/>
    <a:srgbClr val="98DF41"/>
    <a:srgbClr val="72ED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669" autoAdjust="0"/>
  </p:normalViewPr>
  <p:slideViewPr>
    <p:cSldViewPr>
      <p:cViewPr varScale="1">
        <p:scale>
          <a:sx n="63" d="100"/>
          <a:sy n="63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60BC04-2CB6-4090-B5F3-7F8110CCAC49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BCCB22-4B8E-46C9-89EE-8DD3FAC7D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A9478D-F8B7-488B-B183-FA7F3CAE8811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ADB75A-9CC6-4BC5-9E4A-A2FE5CEAE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7C737-9123-4729-A702-9A06C49F8111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7E87-24D3-4851-A2E7-13FC4278C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5360-2DF1-401A-87D7-8F3E866B0822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D9C8-FAB8-420C-878E-9132677F3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E17D9-EC33-4B04-A9E6-7B94325A4746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3FE7-A3B2-4799-9A92-65AE5BA02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7F599-5082-4DBD-877D-66CD64AE53EF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E097C-E8E6-483B-ADC2-AC785C2A1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C031-12AC-45A7-8CB3-D5E9D0F945BD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D189B-7D02-43C9-BAB4-A278CF38C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C9E44-F2F6-49D6-8175-37F5274A2BC9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5B534-81A7-4073-B227-B07E011AE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2F9AE-EE56-49E3-BBDE-1D2DD30D4202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F87E5-9649-4E9C-8CE5-6E6793C18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5137-7B10-4218-A940-D04CEE14A01A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D43BD-FC52-47B2-BD04-3D72DBFCA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71760-E5A1-4A0D-BF1D-4206A232B591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F34E7-0FF8-4ABC-ADE5-36FA048B7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F596-6E25-4D00-9A81-591615168C4A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B6C64-596E-4C2A-9477-D37F8CBF6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512B-2CDB-4DAB-AA9D-675EC739E12A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2DA5-CEAC-445C-8386-D9C72122E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A3E5">
            <a:alpha val="6196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8F561E-C0C5-4584-85BB-281E4F7EAF8F}" type="datetime1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Ramona - Maria PELICH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E6EC58-AC94-4FD7-AADF-C1FF0227E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Prelucr</a:t>
            </a:r>
            <a:r>
              <a:rPr lang="ro-RO" sz="4000" b="1" smtClean="0">
                <a:latin typeface="Arial" charset="0"/>
                <a:cs typeface="Arial" charset="0"/>
              </a:rPr>
              <a:t>ări de imagini </a:t>
            </a:r>
            <a:br>
              <a:rPr lang="ro-RO" sz="4000" b="1" smtClean="0">
                <a:latin typeface="Arial" charset="0"/>
                <a:cs typeface="Arial" charset="0"/>
              </a:rPr>
            </a:br>
            <a:r>
              <a:rPr lang="ro-RO" sz="4000" b="1" smtClean="0">
                <a:latin typeface="Arial" charset="0"/>
                <a:cs typeface="Arial" charset="0"/>
              </a:rPr>
              <a:t>cu circuite FPGA</a:t>
            </a:r>
            <a:endParaRPr lang="en-US" sz="4000" b="1" smtClean="0">
              <a:latin typeface="Arial" charset="0"/>
              <a:cs typeface="Arial" charset="0"/>
            </a:endParaRPr>
          </a:p>
        </p:txBody>
      </p:sp>
      <p:sp>
        <p:nvSpPr>
          <p:cNvPr id="5123" name="Subtitle 11"/>
          <p:cNvSpPr>
            <a:spLocks noGrp="1"/>
          </p:cNvSpPr>
          <p:nvPr>
            <p:ph type="subTitle" idx="1"/>
          </p:nvPr>
        </p:nvSpPr>
        <p:spPr>
          <a:xfrm>
            <a:off x="285750" y="4714875"/>
            <a:ext cx="4714875" cy="1214438"/>
          </a:xfrm>
        </p:spPr>
        <p:txBody>
          <a:bodyPr/>
          <a:lstStyle/>
          <a:p>
            <a:pPr algn="l" eaLnBrk="1" hangingPunct="1"/>
            <a:r>
              <a:rPr lang="ro-RO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Conducător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i</a:t>
            </a:r>
            <a:r>
              <a:rPr lang="ro-RO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ştiinţific</a:t>
            </a:r>
            <a:r>
              <a:rPr lang="en-US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i</a:t>
            </a:r>
            <a:r>
              <a:rPr lang="ro-RO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:</a:t>
            </a:r>
          </a:p>
          <a:p>
            <a:pPr algn="l" eaLnBrk="1" hangingPunct="1"/>
            <a:r>
              <a:rPr lang="ro-RO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Prof. dr. ing. Aurel Ştefan Gontean</a:t>
            </a:r>
            <a:endParaRPr lang="en-US" sz="20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1" hangingPunct="1"/>
            <a:r>
              <a:rPr lang="en-US" sz="2000" b="1" smtClean="0">
                <a:solidFill>
                  <a:schemeClr val="tx1"/>
                </a:solidFill>
                <a:latin typeface="Arial" charset="0"/>
                <a:cs typeface="Arial" charset="0"/>
              </a:rPr>
              <a:t>Dr. ing. Petru Demian</a:t>
            </a:r>
          </a:p>
          <a:p>
            <a:pPr algn="l" eaLnBrk="1" hangingPunct="1"/>
            <a:endParaRPr lang="en-US" sz="20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smtClean="0">
                <a:solidFill>
                  <a:schemeClr val="tx1"/>
                </a:solidFill>
                <a:latin typeface="Arial" charset="0"/>
              </a:rPr>
              <a:t>Ramona - Maria P</a:t>
            </a:r>
            <a:r>
              <a:rPr lang="ro-RO" sz="2000" b="1" smtClean="0">
                <a:solidFill>
                  <a:schemeClr val="tx1"/>
                </a:solidFill>
                <a:latin typeface="Arial" charset="0"/>
              </a:rPr>
              <a:t>elich</a:t>
            </a:r>
            <a:endParaRPr lang="en-US" sz="2000" b="1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5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1AFCB4-87B3-4B4D-9167-267F3B74B0F5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pic>
        <p:nvPicPr>
          <p:cNvPr id="512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Subtitle 11"/>
          <p:cNvSpPr txBox="1">
            <a:spLocks/>
          </p:cNvSpPr>
          <p:nvPr/>
        </p:nvSpPr>
        <p:spPr bwMode="auto">
          <a:xfrm>
            <a:off x="5357813" y="4714875"/>
            <a:ext cx="3429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Font typeface="Arial" charset="0"/>
              <a:buNone/>
            </a:pPr>
            <a:r>
              <a:rPr lang="ro-RO" sz="2000" b="1">
                <a:cs typeface="Arial" charset="0"/>
              </a:rPr>
              <a:t>Timişoara</a:t>
            </a:r>
          </a:p>
          <a:p>
            <a:pPr algn="r">
              <a:spcBef>
                <a:spcPct val="20000"/>
              </a:spcBef>
              <a:buFont typeface="Arial" charset="0"/>
              <a:buNone/>
            </a:pPr>
            <a:r>
              <a:rPr lang="ro-RO" sz="2000" b="1">
                <a:cs typeface="Arial" charset="0"/>
              </a:rPr>
              <a:t>Iunie 2010</a:t>
            </a:r>
            <a:endParaRPr lang="en-US" sz="2000" b="1">
              <a:cs typeface="Arial" charset="0"/>
            </a:endParaRPr>
          </a:p>
        </p:txBody>
      </p:sp>
      <p:pic>
        <p:nvPicPr>
          <p:cNvPr id="512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42875"/>
            <a:ext cx="866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8"/>
          <p:cNvSpPr txBox="1">
            <a:spLocks noChangeArrowheads="1"/>
          </p:cNvSpPr>
          <p:nvPr/>
        </p:nvSpPr>
        <p:spPr bwMode="auto">
          <a:xfrm>
            <a:off x="214313" y="5715000"/>
            <a:ext cx="135731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o-RO"/>
          </a:p>
          <a:p>
            <a:r>
              <a:rPr lang="ro-RO" b="1"/>
              <a:t>  </a:t>
            </a:r>
            <a:r>
              <a:rPr lang="ro-RO" sz="2000" b="1"/>
              <a:t>Autor:</a:t>
            </a:r>
            <a:endParaRPr lang="en-US" sz="2000" b="1"/>
          </a:p>
        </p:txBody>
      </p:sp>
      <p:sp>
        <p:nvSpPr>
          <p:cNvPr id="5130" name="TextBox 9"/>
          <p:cNvSpPr txBox="1">
            <a:spLocks noChangeArrowheads="1"/>
          </p:cNvSpPr>
          <p:nvPr/>
        </p:nvSpPr>
        <p:spPr bwMode="auto">
          <a:xfrm>
            <a:off x="1285875" y="0"/>
            <a:ext cx="66436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r>
              <a:rPr lang="en-US"/>
              <a:t> </a:t>
            </a:r>
          </a:p>
          <a:p>
            <a:pPr algn="ctr"/>
            <a:r>
              <a:rPr lang="ro-RO" b="1"/>
              <a:t>UNIVERSITATEA “POLITEHNICA” DIN TIMIŞOARA</a:t>
            </a:r>
            <a:r>
              <a:rPr lang="en-US"/>
              <a:t> </a:t>
            </a:r>
            <a:r>
              <a:rPr lang="ro-RO"/>
              <a:t> </a:t>
            </a:r>
            <a:endParaRPr lang="en-US"/>
          </a:p>
          <a:p>
            <a:pPr algn="ctr"/>
            <a:r>
              <a:rPr lang="ro-RO" b="1"/>
              <a:t>FACULTATEA DE ELECTRONICĂ ŞI TELECOMUNICAŢII</a:t>
            </a:r>
            <a:endParaRPr lang="en-US"/>
          </a:p>
          <a:p>
            <a:pPr algn="ctr"/>
            <a:r>
              <a:rPr lang="ro-RO" b="1"/>
              <a:t>DEPARTAMENTUL DE COMUNICAŢII</a:t>
            </a:r>
            <a:endParaRPr lang="en-US"/>
          </a:p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157490-799E-4C28-AD7A-21360DC1B0CE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214438" y="214313"/>
            <a:ext cx="6572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Screen Saver realizat utili</a:t>
            </a:r>
            <a:r>
              <a:rPr lang="ro-RO" sz="2400" b="1"/>
              <a:t>zând </a:t>
            </a:r>
          </a:p>
          <a:p>
            <a:pPr algn="ctr"/>
            <a:r>
              <a:rPr lang="ro-RO" sz="2400" b="1"/>
              <a:t>sistemul de dezvoltare Virtex-2 Pro</a:t>
            </a:r>
            <a:endParaRPr lang="en-US" sz="2400" b="1"/>
          </a:p>
        </p:txBody>
      </p:sp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4100" y="1714500"/>
            <a:ext cx="70358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142875" y="1143000"/>
            <a:ext cx="8858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buFont typeface="Wingdings" pitchFamily="2" charset="2"/>
              <a:buChar char="§"/>
            </a:pPr>
            <a:r>
              <a:rPr lang="ro-RO" sz="2000" b="1"/>
              <a:t> </a:t>
            </a:r>
            <a:r>
              <a:rPr lang="es-ES_tradnl" sz="2000" b="1"/>
              <a:t>Mişcarea unei</a:t>
            </a:r>
            <a:r>
              <a:rPr lang="ro-RO" sz="2000" b="1"/>
              <a:t> </a:t>
            </a:r>
            <a:r>
              <a:rPr lang="es-ES_tradnl" sz="2000" b="1"/>
              <a:t>imaginii pe un monitor de rezoluţie 640x480</a:t>
            </a: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9FE75B-35F2-4C5B-8BCB-BD1837F07553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785813" y="214313"/>
            <a:ext cx="6786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2400" b="1"/>
              <a:t>Concluzii</a:t>
            </a:r>
            <a:endParaRPr lang="en-US" sz="2400" b="1"/>
          </a:p>
        </p:txBody>
      </p:sp>
      <p:sp>
        <p:nvSpPr>
          <p:cNvPr id="6" name="TextBox 5"/>
          <p:cNvSpPr txBox="1"/>
          <p:nvPr/>
        </p:nvSpPr>
        <p:spPr>
          <a:xfrm>
            <a:off x="428596" y="785794"/>
            <a:ext cx="7143800" cy="1323439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>
              <a:defRPr/>
            </a:pPr>
            <a:r>
              <a:rPr lang="ro-RO" sz="2000" b="1" u="sng" dirty="0">
                <a:latin typeface="Arial" pitchFamily="34" charset="0"/>
                <a:cs typeface="Arial" pitchFamily="34" charset="0"/>
              </a:rPr>
              <a:t>Avantaje: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paralelism.</a:t>
            </a:r>
          </a:p>
          <a:p>
            <a:pPr lvl="3"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4"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viteză.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2714625" y="1571625"/>
            <a:ext cx="250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ro-RO" sz="2000" b="1"/>
              <a:t> portabilitate.</a:t>
            </a:r>
            <a:endParaRPr lang="en-US" sz="2000" b="1"/>
          </a:p>
        </p:txBody>
      </p:sp>
      <p:sp>
        <p:nvSpPr>
          <p:cNvPr id="12296" name="TextBox 7"/>
          <p:cNvSpPr txBox="1">
            <a:spLocks noChangeArrowheads="1"/>
          </p:cNvSpPr>
          <p:nvPr/>
        </p:nvSpPr>
        <p:spPr bwMode="auto">
          <a:xfrm>
            <a:off x="428625" y="2143125"/>
            <a:ext cx="47863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2000" b="1" u="sng"/>
              <a:t>Dezavantaje:</a:t>
            </a:r>
          </a:p>
          <a:p>
            <a:endParaRPr lang="ro-RO" sz="2000" b="1" u="sng"/>
          </a:p>
          <a:p>
            <a:pPr lvl="1">
              <a:buFont typeface="Wingdings" pitchFamily="2" charset="2"/>
              <a:buChar char="§"/>
            </a:pPr>
            <a:r>
              <a:rPr lang="ro-RO" sz="2000" b="1"/>
              <a:t> RAM redus al FPGA –ului.</a:t>
            </a:r>
          </a:p>
          <a:p>
            <a:pPr lvl="1">
              <a:buFont typeface="Wingdings" pitchFamily="2" charset="2"/>
              <a:buChar char="§"/>
            </a:pPr>
            <a:r>
              <a:rPr lang="ro-RO" sz="2000" b="1"/>
              <a:t> poze de dimensiuni mici.</a:t>
            </a:r>
          </a:p>
          <a:p>
            <a:endParaRPr lang="en-US" sz="2000" b="1" u="sng"/>
          </a:p>
        </p:txBody>
      </p:sp>
      <p:sp>
        <p:nvSpPr>
          <p:cNvPr id="10" name="TextBox 9"/>
          <p:cNvSpPr txBox="1"/>
          <p:nvPr/>
        </p:nvSpPr>
        <p:spPr>
          <a:xfrm>
            <a:off x="428596" y="3643314"/>
            <a:ext cx="8001056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o-RO" sz="2000" b="1" u="sng" dirty="0"/>
              <a:t>Continuări viitoare:</a:t>
            </a:r>
          </a:p>
          <a:p>
            <a:pPr>
              <a:defRPr/>
            </a:pPr>
            <a:endParaRPr lang="ro-RO" sz="2000" b="1" u="sng" dirty="0"/>
          </a:p>
          <a:p>
            <a:pPr>
              <a:buFont typeface="Wingdings" pitchFamily="2" charset="2"/>
              <a:buChar char="§"/>
              <a:defRPr/>
            </a:pPr>
            <a:r>
              <a:rPr lang="ro-RO" sz="2000" dirty="0"/>
              <a:t> </a:t>
            </a:r>
            <a:r>
              <a:rPr lang="ro-RO" sz="2000" b="1" dirty="0"/>
              <a:t>prelucrarea imaginii la nivel de grup de pixeli, atât de pe orizontală cât şi pe verticală =</a:t>
            </a:r>
            <a:r>
              <a:rPr lang="en-US" sz="2000" b="1" dirty="0"/>
              <a:t>&gt; </a:t>
            </a:r>
            <a:r>
              <a:rPr lang="ro-RO" sz="2000" b="1" dirty="0"/>
              <a:t>edge detection.</a:t>
            </a:r>
          </a:p>
          <a:p>
            <a:pPr lvl="8">
              <a:defRPr/>
            </a:pPr>
            <a:r>
              <a:rPr lang="ro-RO" sz="2000" b="1" dirty="0"/>
              <a:t>  shape recognition.</a:t>
            </a:r>
          </a:p>
          <a:p>
            <a:pPr>
              <a:buFont typeface="Wingdings" pitchFamily="2" charset="2"/>
              <a:buChar char="§"/>
              <a:defRPr/>
            </a:pPr>
            <a:endParaRPr lang="ro-RO" sz="2000" b="1" dirty="0"/>
          </a:p>
          <a:p>
            <a:pPr>
              <a:buFont typeface="Wingdings" pitchFamily="2" charset="2"/>
              <a:buChar char="§"/>
              <a:defRPr/>
            </a:pPr>
            <a:r>
              <a:rPr lang="ro-RO" sz="2000" b="1" dirty="0"/>
              <a:t> captarea şi prelucrarea imaginii în timp real.</a:t>
            </a:r>
          </a:p>
          <a:p>
            <a:pPr>
              <a:buFont typeface="Wingdings" pitchFamily="2" charset="2"/>
              <a:buChar char="§"/>
              <a:defRPr/>
            </a:pPr>
            <a:endParaRPr lang="ro-RO" sz="2000" b="1" dirty="0"/>
          </a:p>
          <a:p>
            <a:pPr>
              <a:buFont typeface="Wingdings" pitchFamily="2" charset="2"/>
              <a:buChar char="§"/>
              <a:defRPr/>
            </a:pPr>
            <a:endParaRPr lang="ro-RO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986685-F884-4F62-B21B-FD65B30A6F70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14313" y="3786188"/>
            <a:ext cx="42148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3000" b="1"/>
              <a:t>Vă mulţumesc pentru atenţia acordată</a:t>
            </a:r>
            <a:r>
              <a:rPr lang="en-US" sz="3000" b="1"/>
              <a:t>!</a:t>
            </a:r>
            <a:endParaRPr lang="ro-RO" sz="3000" b="1"/>
          </a:p>
          <a:p>
            <a:pPr algn="ctr"/>
            <a:endParaRPr lang="ro-RO" sz="2400" b="1"/>
          </a:p>
          <a:p>
            <a:pPr algn="ctr"/>
            <a:endParaRPr lang="ro-RO" sz="2400" b="1"/>
          </a:p>
        </p:txBody>
      </p:sp>
      <p:pic>
        <p:nvPicPr>
          <p:cNvPr id="13318" name="Picture 5" descr="LennaPain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500063"/>
            <a:ext cx="25034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3" descr="10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8188" y="1143000"/>
            <a:ext cx="45958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614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5F56FF-3BEB-49D7-9367-CFA43AD5B941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50" y="285750"/>
            <a:ext cx="8572500" cy="6370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 u="sng" dirty="0">
                <a:latin typeface="Arial" pitchFamily="34" charset="0"/>
                <a:cs typeface="Arial" pitchFamily="34" charset="0"/>
              </a:rPr>
              <a:t>Scop: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+mn-lt"/>
              </a:rPr>
              <a:t>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obţine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rea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un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ui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sistem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hardware pe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care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să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se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po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a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t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ă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realiza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prelucr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ări de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000" b="1" dirty="0" err="1">
                <a:latin typeface="Arial" pitchFamily="34" charset="0"/>
                <a:cs typeface="Arial" pitchFamily="34" charset="0"/>
              </a:rPr>
              <a:t>imagini</a:t>
            </a:r>
            <a:r>
              <a:rPr lang="ro-RO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 u="sng" dirty="0">
                <a:latin typeface="Arial" pitchFamily="34" charset="0"/>
                <a:cs typeface="Arial" pitchFamily="34" charset="0"/>
              </a:rPr>
              <a:t>Realizarea şi implementarea aplicaţiei: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sistemul de dezvoltare Virtex-II PRO.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cod VHDL –Xilinx ISE 10.	1 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2400" b="1" u="sng" dirty="0">
                <a:latin typeface="Arial" pitchFamily="34" charset="0"/>
                <a:cs typeface="Arial" pitchFamily="34" charset="0"/>
              </a:rPr>
              <a:t>Etape: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2000" b="1" u="sng" dirty="0">
              <a:latin typeface="Arial" pitchFamily="34" charset="0"/>
              <a:cs typeface="Arial" pitchFamily="34" charset="0"/>
            </a:endParaRP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memorarea unei imagini în FPGA.</a:t>
            </a: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prelucrarea imaginii la nivel de pixel.</a:t>
            </a: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  <a:p>
            <a:pPr marL="457200" lvl="2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o-RO" sz="2000" b="1" dirty="0">
                <a:latin typeface="Arial" pitchFamily="34" charset="0"/>
                <a:cs typeface="Arial" pitchFamily="34" charset="0"/>
              </a:rPr>
              <a:t> afişarea imaginii pe monitor prin intermediul conectorului XSGA.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5E270C-DA8D-4E5F-BC80-8FF1F97DAF08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1030" name="TextBox 5"/>
          <p:cNvSpPr txBox="1">
            <a:spLocks noChangeArrowheads="1"/>
          </p:cNvSpPr>
          <p:nvPr/>
        </p:nvSpPr>
        <p:spPr bwMode="auto">
          <a:xfrm>
            <a:off x="214313" y="214313"/>
            <a:ext cx="5929312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2000" b="1">
                <a:cs typeface="Arial" charset="0"/>
              </a:rPr>
              <a:t>			</a:t>
            </a:r>
            <a:r>
              <a:rPr lang="ro-RO" sz="2400" b="1">
                <a:cs typeface="Arial" charset="0"/>
              </a:rPr>
              <a:t>    BMP 2 COE</a:t>
            </a:r>
          </a:p>
          <a:p>
            <a:endParaRPr lang="ro-RO" sz="2000" b="1">
              <a:cs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implementare: Matlab.</a:t>
            </a:r>
          </a:p>
          <a:p>
            <a:pPr>
              <a:buFont typeface="Arial" charset="0"/>
              <a:buChar char="•"/>
            </a:pPr>
            <a:endParaRPr lang="ro-RO" sz="2000" b="1">
              <a:cs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1 pixel  </a:t>
            </a:r>
            <a:r>
              <a:rPr lang="en-US" sz="2000" b="1">
                <a:cs typeface="Arial" charset="0"/>
              </a:rPr>
              <a:t>=&gt; 1 vector de 24 bi</a:t>
            </a:r>
            <a:r>
              <a:rPr lang="ro-RO" sz="2000" b="1">
                <a:cs typeface="Arial" charset="0"/>
              </a:rPr>
              <a:t>ţi.</a:t>
            </a:r>
          </a:p>
          <a:p>
            <a:pPr>
              <a:buFont typeface="Wingdings" pitchFamily="2" charset="2"/>
              <a:buChar char="§"/>
            </a:pPr>
            <a:endParaRPr lang="ro-RO" sz="2000" b="1">
              <a:cs typeface="Arial" charset="0"/>
            </a:endParaRPr>
          </a:p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structura fişierului coe:</a:t>
            </a:r>
          </a:p>
          <a:p>
            <a:r>
              <a:rPr lang="ro-RO" sz="2000" b="1">
                <a:cs typeface="Arial" charset="0"/>
              </a:rPr>
              <a:t>	</a:t>
            </a:r>
          </a:p>
          <a:p>
            <a:pPr lvl="2"/>
            <a:r>
              <a:rPr lang="ro-RO" sz="2000" b="1">
                <a:cs typeface="Arial" charset="0"/>
              </a:rPr>
              <a:t>	</a:t>
            </a:r>
          </a:p>
          <a:p>
            <a:endParaRPr lang="ro-RO" sz="2000" b="1">
              <a:cs typeface="Arial" charset="0"/>
            </a:endParaRP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3571875" y="2500313"/>
          <a:ext cx="1865313" cy="2143125"/>
        </p:xfrm>
        <a:graphic>
          <a:graphicData uri="http://schemas.openxmlformats.org/presentationml/2006/ole">
            <p:oleObj spid="_x0000_s1026" name="Equation" r:id="rId5" imgW="1079280" imgH="914400" progId="Equation.3">
              <p:embed/>
            </p:oleObj>
          </a:graphicData>
        </a:graphic>
      </p:graphicFrame>
      <p:sp>
        <p:nvSpPr>
          <p:cNvPr id="15" name="Right Brace 14"/>
          <p:cNvSpPr/>
          <p:nvPr/>
        </p:nvSpPr>
        <p:spPr>
          <a:xfrm>
            <a:off x="5643563" y="2571750"/>
            <a:ext cx="214312" cy="200025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2" name="TextBox 16"/>
          <p:cNvSpPr txBox="1">
            <a:spLocks noChangeArrowheads="1"/>
          </p:cNvSpPr>
          <p:nvPr/>
        </p:nvSpPr>
        <p:spPr bwMode="auto">
          <a:xfrm>
            <a:off x="5857875" y="3143250"/>
            <a:ext cx="3000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b="1">
                <a:cs typeface="Arial" charset="0"/>
              </a:rPr>
              <a:t>m*n linii, fiecare reprezentând codul hexa corespunzător unui pixel </a:t>
            </a:r>
            <a:endParaRPr lang="en-US" b="1">
              <a:cs typeface="Arial" charset="0"/>
            </a:endParaRPr>
          </a:p>
        </p:txBody>
      </p:sp>
      <p:sp>
        <p:nvSpPr>
          <p:cNvPr id="1033" name="TextBox 17"/>
          <p:cNvSpPr txBox="1">
            <a:spLocks noChangeArrowheads="1"/>
          </p:cNvSpPr>
          <p:nvPr/>
        </p:nvSpPr>
        <p:spPr bwMode="auto">
          <a:xfrm>
            <a:off x="214313" y="4786313"/>
            <a:ext cx="842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memorare în FPGA : crearea unui bloc RAM  folosind utilitarul Xilinx IP Core Generator .</a:t>
            </a:r>
            <a:endParaRPr lang="en-US" sz="20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717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4AECA7-CDD2-4EE0-98B8-36AAC08F2C90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285750" y="285750"/>
            <a:ext cx="8429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2400" b="1">
                <a:cs typeface="Arial" charset="0"/>
              </a:rPr>
              <a:t>Schema bloc a sistemului implementat în FPGA:</a:t>
            </a:r>
          </a:p>
        </p:txBody>
      </p:sp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357188" y="5214938"/>
            <a:ext cx="664368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Citirea datelor din memorie.</a:t>
            </a:r>
          </a:p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Prelucrarea .</a:t>
            </a:r>
          </a:p>
          <a:p>
            <a:pPr>
              <a:buFont typeface="Wingdings" pitchFamily="2" charset="2"/>
              <a:buChar char="§"/>
            </a:pPr>
            <a:r>
              <a:rPr lang="ro-RO" sz="2000" b="1">
                <a:cs typeface="Arial" charset="0"/>
              </a:rPr>
              <a:t> Transmiterea semnalelor la portul XSGA.</a:t>
            </a:r>
            <a:endParaRPr lang="en-US" sz="2000" b="1">
              <a:cs typeface="Arial" charset="0"/>
            </a:endParaRPr>
          </a:p>
          <a:p>
            <a:endParaRPr lang="en-US">
              <a:latin typeface="Calibri" pitchFamily="34" charset="0"/>
            </a:endParaRPr>
          </a:p>
        </p:txBody>
      </p:sp>
      <p:pic>
        <p:nvPicPr>
          <p:cNvPr id="7175" name="Picture 7" descr="12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8" y="1285875"/>
            <a:ext cx="900112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4E449D-7FD1-4BFB-A28B-CB7B5D58A5CD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571500" y="428625"/>
            <a:ext cx="7572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cs typeface="Arial" charset="0"/>
              </a:rPr>
              <a:t>Imaginea originală comparat</a:t>
            </a:r>
            <a:r>
              <a:rPr lang="ro-RO" sz="2400" b="1">
                <a:cs typeface="Arial" charset="0"/>
              </a:rPr>
              <a:t>ă</a:t>
            </a:r>
            <a:r>
              <a:rPr lang="es-ES_tradnl" sz="2400" b="1">
                <a:cs typeface="Arial" charset="0"/>
              </a:rPr>
              <a:t> cu imaginea negată</a:t>
            </a:r>
            <a:endParaRPr lang="en-US" sz="2400" b="1">
              <a:cs typeface="Arial" charset="0"/>
            </a:endParaRPr>
          </a:p>
        </p:txBody>
      </p:sp>
      <p:pic>
        <p:nvPicPr>
          <p:cNvPr id="8198" name="Picture 2" descr="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675" y="1357313"/>
            <a:ext cx="8502650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25A31C-B34F-496C-9EEF-525D944A1A1C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1357313" y="142875"/>
            <a:ext cx="6215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cs typeface="Arial" charset="0"/>
              </a:rPr>
              <a:t>Imaginea originală </a:t>
            </a:r>
            <a:r>
              <a:rPr lang="ro-RO" sz="2400" b="1">
                <a:cs typeface="Arial" charset="0"/>
              </a:rPr>
              <a:t>comparată cu</a:t>
            </a:r>
            <a:r>
              <a:rPr lang="es-ES_tradnl" sz="2400" b="1">
                <a:cs typeface="Arial" charset="0"/>
              </a:rPr>
              <a:t> imaginea </a:t>
            </a:r>
            <a:r>
              <a:rPr lang="ro-RO" sz="2400" b="1">
                <a:cs typeface="Arial" charset="0"/>
              </a:rPr>
              <a:t>în nuanţe de gri</a:t>
            </a:r>
            <a:endParaRPr lang="en-US" sz="2400" b="1">
              <a:cs typeface="Arial" charset="0"/>
            </a:endParaRPr>
          </a:p>
        </p:txBody>
      </p:sp>
      <p:pic>
        <p:nvPicPr>
          <p:cNvPr id="2056" name="Picture 4" descr="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263" y="1500188"/>
            <a:ext cx="8499475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0" name="Equation" r:id="rId6" imgW="114120" imgH="215640" progId="Equation.3">
              <p:embed/>
            </p:oleObj>
          </a:graphicData>
        </a:graphic>
      </p:graphicFrame>
      <p:graphicFrame>
        <p:nvGraphicFramePr>
          <p:cNvPr id="2051" name="Object 8"/>
          <p:cNvGraphicFramePr>
            <a:graphicFrameLocks noChangeAspect="1"/>
          </p:cNvGraphicFramePr>
          <p:nvPr/>
        </p:nvGraphicFramePr>
        <p:xfrm>
          <a:off x="714375" y="1000125"/>
          <a:ext cx="3500438" cy="400050"/>
        </p:xfrm>
        <a:graphic>
          <a:graphicData uri="http://schemas.openxmlformats.org/presentationml/2006/ole">
            <p:oleObj spid="_x0000_s2051" name="Equation" r:id="rId7" imgW="1777680" imgH="203040" progId="Equation.3">
              <p:embed/>
            </p:oleObj>
          </a:graphicData>
        </a:graphic>
      </p:graphicFrame>
      <p:sp>
        <p:nvSpPr>
          <p:cNvPr id="2057" name="TextBox 10"/>
          <p:cNvSpPr txBox="1">
            <a:spLocks noChangeArrowheads="1"/>
          </p:cNvSpPr>
          <p:nvPr/>
        </p:nvSpPr>
        <p:spPr bwMode="auto">
          <a:xfrm>
            <a:off x="500063" y="1000125"/>
            <a:ext cx="285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o-RO" sz="2000" b="1" i="1">
                <a:cs typeface="Arial" charset="0"/>
              </a:rPr>
              <a:t> </a:t>
            </a:r>
            <a:endParaRPr lang="en-US" sz="2000" b="1" i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921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9B9C50-A322-4F1A-A50D-676453A258A1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1214438" y="214313"/>
            <a:ext cx="6357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cs typeface="Arial" charset="0"/>
              </a:rPr>
              <a:t>Imaginea originală </a:t>
            </a:r>
            <a:r>
              <a:rPr lang="ro-RO" sz="2400" b="1">
                <a:cs typeface="Arial" charset="0"/>
              </a:rPr>
              <a:t>comparată cu</a:t>
            </a:r>
          </a:p>
          <a:p>
            <a:pPr algn="ctr"/>
            <a:r>
              <a:rPr lang="es-ES_tradnl" sz="2400" b="1">
                <a:cs typeface="Arial" charset="0"/>
              </a:rPr>
              <a:t> imaginea </a:t>
            </a:r>
            <a:r>
              <a:rPr lang="ro-RO" sz="2400" b="1">
                <a:cs typeface="Arial" charset="0"/>
              </a:rPr>
              <a:t>alb - negru</a:t>
            </a:r>
            <a:endParaRPr lang="en-US" sz="2400" b="1">
              <a:cs typeface="Arial" charset="0"/>
            </a:endParaRPr>
          </a:p>
        </p:txBody>
      </p:sp>
      <p:pic>
        <p:nvPicPr>
          <p:cNvPr id="9222" name="Picture 2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638" y="1428750"/>
            <a:ext cx="85947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307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462FE5-BE84-4EC3-80A6-67E29404AE7B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428625" y="214313"/>
            <a:ext cx="8215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2400" b="1">
                <a:cs typeface="Arial" charset="0"/>
              </a:rPr>
              <a:t>Aplicarea unui filtru mediator</a:t>
            </a:r>
            <a:endParaRPr lang="en-US" sz="2400" b="1">
              <a:cs typeface="Arial" charset="0"/>
            </a:endParaRP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500063" y="785813"/>
            <a:ext cx="642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/>
              <a:t> sistem discret cu r</a:t>
            </a:r>
            <a:r>
              <a:rPr lang="ro-RO" sz="2000" b="1"/>
              <a:t>ăspuns finit la impuls (FIR).</a:t>
            </a:r>
            <a:endParaRPr lang="en-US" sz="2000" b="1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2286000" y="1285875"/>
          <a:ext cx="2597150" cy="857250"/>
        </p:xfrm>
        <a:graphic>
          <a:graphicData uri="http://schemas.openxmlformats.org/presentationml/2006/ole">
            <p:oleObj spid="_x0000_s3074" name="Equation" r:id="rId5" imgW="1307880" imgH="431640" progId="Equation.3">
              <p:embed/>
            </p:oleObj>
          </a:graphicData>
        </a:graphic>
      </p:graphicFrame>
      <p:pic>
        <p:nvPicPr>
          <p:cNvPr id="3080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7375" y="2357438"/>
            <a:ext cx="79692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750" y="6357938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chemeClr val="tx1"/>
                </a:solidFill>
                <a:latin typeface="Arial" charset="0"/>
              </a:rPr>
              <a:t>Ramona - Maria PELICH</a:t>
            </a: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8032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DE1CDF-0A3D-4E93-869F-908129B925AC}" type="slidenum"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r>
              <a:rPr lang="en-US" sz="1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/12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642938" y="142875"/>
            <a:ext cx="7572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/>
              <a:t>Imaginea originală </a:t>
            </a:r>
            <a:r>
              <a:rPr lang="ro-RO" sz="2400" b="1"/>
              <a:t>comparată cu</a:t>
            </a:r>
          </a:p>
          <a:p>
            <a:pPr algn="ctr"/>
            <a:r>
              <a:rPr lang="en-US" sz="2400" b="1"/>
              <a:t> imaginea filtrată (FIR)</a:t>
            </a:r>
          </a:p>
        </p:txBody>
      </p:sp>
      <p:pic>
        <p:nvPicPr>
          <p:cNvPr id="10246" name="Picture 6" descr="1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0" y="1285875"/>
            <a:ext cx="8636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329</Words>
  <Application>Microsoft Office PowerPoint</Application>
  <PresentationFormat>On-screen Show (4:3)</PresentationFormat>
  <Paragraphs>100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Microsoft Equation 3.0</vt:lpstr>
      <vt:lpstr>Prelucrări de imagini  cu circuite FPGA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Pelich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Mona</dc:creator>
  <cp:lastModifiedBy>as</cp:lastModifiedBy>
  <cp:revision>75</cp:revision>
  <dcterms:created xsi:type="dcterms:W3CDTF">2010-06-25T14:41:11Z</dcterms:created>
  <dcterms:modified xsi:type="dcterms:W3CDTF">2010-06-28T07:43:45Z</dcterms:modified>
</cp:coreProperties>
</file>