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9" r:id="rId6"/>
    <p:sldId id="261" r:id="rId7"/>
    <p:sldId id="262" r:id="rId8"/>
    <p:sldId id="263" r:id="rId9"/>
    <p:sldId id="270" r:id="rId10"/>
    <p:sldId id="264" r:id="rId11"/>
    <p:sldId id="265" r:id="rId12"/>
    <p:sldId id="271" r:id="rId13"/>
    <p:sldId id="267" r:id="rId14"/>
    <p:sldId id="2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D7342F-8C6E-4026-B179-6009CC288B73}" type="datetimeFigureOut">
              <a:rPr lang="en-US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6C92EF-17E2-4342-AA43-70FD076EC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50682F-A558-4111-9293-305B9F32AE9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6C92EF-17E2-4342-AA43-70FD076EC64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1BBBB-C617-4708-AF4D-94EB07ED0E7A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46EC7C4-EBAF-4F5A-B5C4-892D1F9A6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6319F-DC34-4DDA-83E4-AB1B0BDF9F79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39FDE-FED1-4009-B5C9-468BE0A03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41D0-B7A7-4D22-B9A5-798A8C28335C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D8CB3-EA64-4131-A10E-906691AA0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AC9D-DC33-42C2-8832-040E9C7EE078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C7C21-620A-4C66-A23B-98017FAAA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26D27-64E0-484F-AB3F-69D956E9F093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757E9-A481-4EFA-BDE0-C3D4F4123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3622-629A-4AE4-9437-66A15F101FAA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79C1C-1A0D-4387-A8FB-5A7851520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BDD00-EA5D-49B3-B06B-6049C723220E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1BEE0-8F6F-4C20-9C30-DFAACA5F2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9DA48-1963-4393-A7AD-51C256419838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1E0AD-38D9-4B22-90F7-7BE0DEA87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7B972-C91B-41FC-A9A8-DD1EE7A3B1E3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7753E-FE4E-499C-A022-C28474479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95ADB-C7C0-4A31-A585-07DFC8B5A3A4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9470B-D8CD-4426-940D-A3665035C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37A1C-DD92-48B8-A2DF-0D0F71C0ECA8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EE005-8DC2-416B-8E8E-EFB0260C2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339DE-71E5-423F-94FE-5FB49A83A69F}" type="datetime1">
              <a:rPr lang="en-US" smtClean="0"/>
              <a:pPr>
                <a:defRPr/>
              </a:pPr>
              <a:t>6/27/2010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2B48E23-4320-4EF7-91AF-C7882D35A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67" r:id="rId2"/>
    <p:sldLayoutId id="2147483975" r:id="rId3"/>
    <p:sldLayoutId id="2147483968" r:id="rId4"/>
    <p:sldLayoutId id="2147483969" r:id="rId5"/>
    <p:sldLayoutId id="2147483970" r:id="rId6"/>
    <p:sldLayoutId id="2147483971" r:id="rId7"/>
    <p:sldLayoutId id="2147483976" r:id="rId8"/>
    <p:sldLayoutId id="2147483977" r:id="rId9"/>
    <p:sldLayoutId id="2147483972" r:id="rId10"/>
    <p:sldLayoutId id="214748397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3B3C4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04DA3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04DA3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>
          <a:xfrm>
            <a:off x="4800600" y="4495800"/>
            <a:ext cx="3505200" cy="533400"/>
          </a:xfrm>
        </p:spPr>
        <p:txBody>
          <a:bodyPr/>
          <a:lstStyle/>
          <a:p>
            <a:pPr algn="l" eaLnBrk="1" hangingPunct="1"/>
            <a:r>
              <a:rPr lang="en-US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George – Gabriel Chilom</a:t>
            </a:r>
          </a:p>
          <a:p>
            <a:pPr eaLnBrk="1" hangingPunct="1"/>
            <a:endParaRPr lang="en-US" sz="200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57400"/>
            <a:ext cx="8229600" cy="9191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o-RO" b="1" dirty="0" smtClean="0"/>
              <a:t>Studiul </a:t>
            </a:r>
            <a:r>
              <a:rPr lang="ro-RO" b="1" dirty="0" smtClean="0"/>
              <a:t>antenelor </a:t>
            </a:r>
            <a:r>
              <a:rPr lang="ro-RO" b="1" dirty="0" smtClean="0"/>
              <a:t>utilizate în reţelele </a:t>
            </a:r>
            <a:r>
              <a:rPr b="1" smtClean="0"/>
              <a:t/>
            </a:r>
            <a:br>
              <a:rPr b="1" smtClean="0"/>
            </a:br>
            <a:r>
              <a:rPr lang="ro-RO" b="1" dirty="0" smtClean="0"/>
              <a:t>de </a:t>
            </a:r>
            <a:r>
              <a:rPr lang="ro-RO" b="1" dirty="0" smtClean="0"/>
              <a:t>comunicaţii mobile</a:t>
            </a:r>
            <a:r>
              <a:rPr smtClean="0"/>
              <a:t/>
            </a:r>
            <a:br>
              <a:rPr smtClean="0"/>
            </a:br>
            <a:endParaRPr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1600200" y="609600"/>
            <a:ext cx="609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u="sng">
                <a:latin typeface="Times New Roman" pitchFamily="18" charset="0"/>
                <a:cs typeface="Times New Roman" pitchFamily="18" charset="0"/>
              </a:rPr>
              <a:t>Universitatea “Politehnica” Timişoara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685800" y="4876800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Coordonatori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dirty="0">
                <a:latin typeface="Times New Roman" pitchFamily="18" charset="0"/>
                <a:cs typeface="Times New Roman" pitchFamily="18" charset="0"/>
              </a:rPr>
              <a:t>ştiinţifici: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685800" y="5257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o-RO" sz="2400" dirty="0">
                <a:latin typeface="Times New Roman" pitchFamily="18" charset="0"/>
                <a:cs typeface="Times New Roman" pitchFamily="18" charset="0"/>
              </a:rPr>
              <a:t>Prof. Dr. Ing. Florin Alexa</a:t>
            </a:r>
          </a:p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o-RO" sz="2400" dirty="0">
                <a:latin typeface="Times New Roman" pitchFamily="18" charset="0"/>
                <a:cs typeface="Times New Roman" pitchFamily="18" charset="0"/>
              </a:rPr>
              <a:t>Ing. Tiberiu Varga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en-US" sz="2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4800600" y="4114800"/>
            <a:ext cx="3124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r>
              <a:rPr lang="ro-RO" sz="2400" dirty="0">
                <a:latin typeface="Times New Roman" pitchFamily="18" charset="0"/>
                <a:cs typeface="Times New Roman" pitchFamily="18" charset="0"/>
              </a:rPr>
              <a:t>Student: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None/>
              <a:defRPr/>
            </a:pPr>
            <a:endParaRPr lang="en-US" sz="2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 algn="r">
              <a:defRPr/>
            </a:pPr>
            <a:fld id="{346EC7C4-EBAF-4F5A-B5C4-892D1F9A63FE}" type="slidenum">
              <a:rPr lang="en-US" smtClean="0"/>
              <a:pPr algn="r">
                <a:defRPr/>
              </a:pPr>
              <a:t>1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pic>
        <p:nvPicPr>
          <p:cNvPr id="15363" name="Content Placeholder 3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228600"/>
            <a:ext cx="7696200" cy="5791200"/>
          </a:xfrm>
        </p:spPr>
      </p:pic>
      <p:cxnSp>
        <p:nvCxnSpPr>
          <p:cNvPr id="15364" name="AutoShape 2"/>
          <p:cNvCxnSpPr>
            <a:cxnSpLocks noChangeShapeType="1"/>
          </p:cNvCxnSpPr>
          <p:nvPr/>
        </p:nvCxnSpPr>
        <p:spPr bwMode="auto">
          <a:xfrm flipH="1" flipV="1">
            <a:off x="8305800" y="3048000"/>
            <a:ext cx="365125" cy="365125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848600" y="3429000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/>
            <a:r>
              <a:rPr lang="ro-RO" sz="1400">
                <a:solidFill>
                  <a:srgbClr val="FF0000"/>
                </a:solidFill>
                <a:cs typeface="Times New Roman" pitchFamily="18" charset="0"/>
              </a:rPr>
              <a:t>ZOOM</a:t>
            </a:r>
            <a:endParaRPr lang="ro-RO" sz="140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143000"/>
            <a:ext cx="7543800" cy="5029200"/>
          </a:xfrm>
        </p:spPr>
      </p:pic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457200" y="381000"/>
            <a:ext cx="868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000">
                <a:latin typeface="Calibri" pitchFamily="34" charset="0"/>
              </a:rPr>
              <a:t>   Limita maximă pentru nivelul produselor de intermodulaţie este setată la valoarea de – 154 dBc.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8458200" cy="6324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sz="20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2000" dirty="0" err="1" smtClean="0"/>
              <a:t>Primul</a:t>
            </a:r>
            <a:r>
              <a:rPr lang="fr-FR" sz="2000" dirty="0" smtClean="0"/>
              <a:t> </a:t>
            </a:r>
            <a:r>
              <a:rPr lang="fr-FR" sz="2000" dirty="0" err="1" smtClean="0"/>
              <a:t>grafic</a:t>
            </a:r>
            <a:r>
              <a:rPr lang="fr-FR" sz="2000" dirty="0" smtClean="0"/>
              <a:t> </a:t>
            </a:r>
            <a:r>
              <a:rPr lang="fr-FR" sz="2000" dirty="0" err="1" smtClean="0"/>
              <a:t>prezintă</a:t>
            </a:r>
            <a:r>
              <a:rPr lang="fr-FR" sz="2000" dirty="0" smtClean="0"/>
              <a:t> un </a:t>
            </a:r>
            <a:r>
              <a:rPr lang="fr-FR" sz="2000" dirty="0" err="1" smtClean="0"/>
              <a:t>nivel</a:t>
            </a:r>
            <a:r>
              <a:rPr lang="fr-FR" sz="2000" dirty="0" smtClean="0"/>
              <a:t> al </a:t>
            </a:r>
            <a:r>
              <a:rPr lang="fr-FR" sz="2000" dirty="0" err="1" smtClean="0"/>
              <a:t>produselor</a:t>
            </a:r>
            <a:r>
              <a:rPr lang="fr-FR" sz="2000" dirty="0" smtClean="0"/>
              <a:t> de </a:t>
            </a:r>
            <a:r>
              <a:rPr lang="fr-FR" sz="2000" dirty="0" err="1" smtClean="0"/>
              <a:t>intermodulaţie</a:t>
            </a:r>
            <a:r>
              <a:rPr lang="fr-FR" sz="2000" dirty="0" smtClean="0"/>
              <a:t> constant peste limita </a:t>
            </a:r>
            <a:r>
              <a:rPr lang="fr-FR" sz="2000" dirty="0" err="1" smtClean="0"/>
              <a:t>impusă</a:t>
            </a:r>
            <a:r>
              <a:rPr lang="fr-FR" sz="2000" dirty="0" smtClean="0"/>
              <a:t>, </a:t>
            </a:r>
            <a:r>
              <a:rPr lang="fr-FR" sz="2000" dirty="0" err="1" smtClean="0"/>
              <a:t>generat</a:t>
            </a:r>
            <a:r>
              <a:rPr lang="fr-FR" sz="2000" dirty="0" smtClean="0"/>
              <a:t> </a:t>
            </a:r>
            <a:r>
              <a:rPr lang="fr-FR" sz="2000" dirty="0" err="1" smtClean="0"/>
              <a:t>cel</a:t>
            </a:r>
            <a:r>
              <a:rPr lang="fr-FR" sz="2000" dirty="0" smtClean="0"/>
              <a:t> mai </a:t>
            </a:r>
            <a:r>
              <a:rPr lang="fr-FR" sz="2000" dirty="0" err="1" smtClean="0"/>
              <a:t>probabil</a:t>
            </a:r>
            <a:r>
              <a:rPr lang="fr-FR" sz="2000" dirty="0" smtClean="0"/>
              <a:t> de o </a:t>
            </a:r>
            <a:r>
              <a:rPr lang="fr-FR" sz="2000" dirty="0" err="1" smtClean="0"/>
              <a:t>cositorire</a:t>
            </a:r>
            <a:r>
              <a:rPr lang="fr-FR" sz="2000" dirty="0" smtClean="0"/>
              <a:t> </a:t>
            </a:r>
            <a:r>
              <a:rPr lang="fr-FR" sz="2000" dirty="0" err="1" smtClean="0"/>
              <a:t>proastă</a:t>
            </a:r>
            <a:r>
              <a:rPr lang="fr-FR" sz="2000" dirty="0" smtClean="0"/>
              <a:t> a </a:t>
            </a:r>
            <a:r>
              <a:rPr lang="fr-FR" sz="2000" dirty="0" err="1" smtClean="0"/>
              <a:t>cablurilor</a:t>
            </a:r>
            <a:r>
              <a:rPr lang="fr-FR" sz="2000" dirty="0" smtClean="0"/>
              <a:t> coaxiale. 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2000" dirty="0" smtClean="0"/>
              <a:t>Al </a:t>
            </a:r>
            <a:r>
              <a:rPr lang="fr-FR" sz="2000" dirty="0" err="1" smtClean="0"/>
              <a:t>doilea</a:t>
            </a:r>
            <a:r>
              <a:rPr lang="fr-FR" sz="2000" dirty="0" smtClean="0"/>
              <a:t> </a:t>
            </a:r>
            <a:r>
              <a:rPr lang="fr-FR" sz="2000" dirty="0" err="1" smtClean="0"/>
              <a:t>grafic</a:t>
            </a:r>
            <a:r>
              <a:rPr lang="fr-FR" sz="2000" dirty="0" smtClean="0"/>
              <a:t> </a:t>
            </a:r>
            <a:r>
              <a:rPr lang="fr-FR" sz="2000" dirty="0" err="1" smtClean="0"/>
              <a:t>prezintă</a:t>
            </a:r>
            <a:r>
              <a:rPr lang="fr-FR" sz="2000" dirty="0" smtClean="0"/>
              <a:t> un </a:t>
            </a:r>
            <a:r>
              <a:rPr lang="fr-FR" sz="2000" dirty="0" err="1" smtClean="0"/>
              <a:t>nivel</a:t>
            </a:r>
            <a:r>
              <a:rPr lang="fr-FR" sz="2000" dirty="0" smtClean="0"/>
              <a:t> fluctuant al </a:t>
            </a:r>
            <a:r>
              <a:rPr lang="fr-FR" sz="2000" dirty="0" err="1" smtClean="0"/>
              <a:t>produselor</a:t>
            </a:r>
            <a:r>
              <a:rPr lang="fr-FR" sz="2000" dirty="0" smtClean="0"/>
              <a:t> de </a:t>
            </a:r>
            <a:r>
              <a:rPr lang="fr-FR" sz="2000" dirty="0" err="1" smtClean="0"/>
              <a:t>intermodulaţie</a:t>
            </a:r>
            <a:r>
              <a:rPr lang="fr-FR" sz="2000" dirty="0" smtClean="0"/>
              <a:t>, </a:t>
            </a:r>
            <a:r>
              <a:rPr lang="fr-FR" sz="2000" dirty="0" err="1" smtClean="0"/>
              <a:t>deoarece</a:t>
            </a:r>
            <a:r>
              <a:rPr lang="fr-FR" sz="2000" dirty="0" smtClean="0"/>
              <a:t>, </a:t>
            </a:r>
            <a:r>
              <a:rPr lang="fr-FR" sz="2000" dirty="0" err="1" smtClean="0"/>
              <a:t>în</a:t>
            </a:r>
            <a:r>
              <a:rPr lang="fr-FR" sz="2000" dirty="0" smtClean="0"/>
              <a:t> </a:t>
            </a:r>
            <a:r>
              <a:rPr lang="fr-FR" sz="2000" dirty="0" err="1" smtClean="0"/>
              <a:t>timpul</a:t>
            </a:r>
            <a:r>
              <a:rPr lang="fr-FR" sz="2000" dirty="0" smtClean="0"/>
              <a:t> </a:t>
            </a:r>
            <a:r>
              <a:rPr lang="fr-FR" sz="2000" dirty="0" err="1" smtClean="0"/>
              <a:t>măsurătorilor</a:t>
            </a:r>
            <a:r>
              <a:rPr lang="fr-FR" sz="2000" dirty="0" smtClean="0"/>
              <a:t>, </a:t>
            </a:r>
            <a:r>
              <a:rPr lang="fr-FR" sz="2000" dirty="0" err="1" smtClean="0"/>
              <a:t>antenele</a:t>
            </a:r>
            <a:r>
              <a:rPr lang="fr-FR" sz="2000" dirty="0" smtClean="0"/>
              <a:t> </a:t>
            </a:r>
            <a:r>
              <a:rPr lang="fr-FR" sz="2000" dirty="0" err="1" smtClean="0"/>
              <a:t>sunt</a:t>
            </a:r>
            <a:r>
              <a:rPr lang="fr-FR" sz="2000" dirty="0" smtClean="0"/>
              <a:t> </a:t>
            </a:r>
            <a:r>
              <a:rPr lang="fr-FR" sz="2000" dirty="0" err="1" smtClean="0"/>
              <a:t>supuse</a:t>
            </a:r>
            <a:r>
              <a:rPr lang="fr-FR" sz="2000" dirty="0" smtClean="0"/>
              <a:t> </a:t>
            </a:r>
            <a:r>
              <a:rPr lang="fr-FR" sz="2000" dirty="0" err="1" smtClean="0"/>
              <a:t>şi</a:t>
            </a:r>
            <a:r>
              <a:rPr lang="fr-FR" sz="2000" dirty="0" smtClean="0"/>
              <a:t> la </a:t>
            </a:r>
            <a:r>
              <a:rPr lang="fr-FR" sz="2000" dirty="0" err="1" smtClean="0"/>
              <a:t>şocuri</a:t>
            </a:r>
            <a:r>
              <a:rPr lang="fr-FR" sz="2000" dirty="0" smtClean="0"/>
              <a:t> </a:t>
            </a:r>
            <a:r>
              <a:rPr lang="fr-FR" sz="2000" dirty="0" err="1" smtClean="0"/>
              <a:t>mecanice</a:t>
            </a:r>
            <a:r>
              <a:rPr lang="fr-FR" sz="2000" dirty="0" smtClean="0"/>
              <a:t> </a:t>
            </a:r>
            <a:r>
              <a:rPr lang="fr-FR" sz="2000" dirty="0" err="1" smtClean="0"/>
              <a:t>repetate</a:t>
            </a:r>
            <a:r>
              <a:rPr lang="fr-FR" sz="2000" dirty="0" smtClean="0"/>
              <a:t>, </a:t>
            </a:r>
            <a:r>
              <a:rPr lang="fr-FR" sz="2000" dirty="0" err="1" smtClean="0"/>
              <a:t>induse</a:t>
            </a:r>
            <a:r>
              <a:rPr lang="fr-FR" sz="2000" dirty="0" smtClean="0"/>
              <a:t> </a:t>
            </a:r>
            <a:r>
              <a:rPr lang="fr-FR" sz="2000" dirty="0" err="1" smtClean="0"/>
              <a:t>cu</a:t>
            </a:r>
            <a:r>
              <a:rPr lang="fr-FR" sz="2000" dirty="0" smtClean="0"/>
              <a:t> </a:t>
            </a:r>
            <a:r>
              <a:rPr lang="fr-FR" sz="2000" dirty="0" err="1" smtClean="0"/>
              <a:t>ajutorul</a:t>
            </a:r>
            <a:r>
              <a:rPr lang="fr-FR" sz="2000" dirty="0" smtClean="0"/>
              <a:t> </a:t>
            </a:r>
            <a:r>
              <a:rPr lang="fr-FR" sz="2000" dirty="0" err="1" smtClean="0"/>
              <a:t>unor</a:t>
            </a:r>
            <a:r>
              <a:rPr lang="fr-FR" sz="2000" dirty="0" smtClean="0"/>
              <a:t> </a:t>
            </a:r>
            <a:r>
              <a:rPr lang="fr-FR" sz="2000" dirty="0" err="1" smtClean="0"/>
              <a:t>cilindri</a:t>
            </a:r>
            <a:r>
              <a:rPr lang="fr-FR" sz="2000" dirty="0" smtClean="0"/>
              <a:t> </a:t>
            </a:r>
            <a:r>
              <a:rPr lang="fr-FR" sz="2000" dirty="0" err="1" smtClean="0"/>
              <a:t>pneumatici</a:t>
            </a:r>
            <a:r>
              <a:rPr lang="fr-FR" sz="2000" dirty="0" smtClean="0"/>
              <a:t>.</a:t>
            </a:r>
            <a:endParaRPr lang="en-US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191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411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/>
          <a:lstStyle/>
          <a:p>
            <a:pPr algn="ctr" eaLnBrk="1" hangingPunct="1"/>
            <a:r>
              <a:rPr lang="ro-RO" sz="2800" b="1" u="sng" smtClean="0"/>
              <a:t>Concluzii</a:t>
            </a:r>
            <a:endParaRPr lang="en-US" sz="2800" u="sng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	L</a:t>
            </a:r>
            <a:r>
              <a:rPr lang="ro-RO" sz="2000" dirty="0" smtClean="0"/>
              <a:t>a proiectarea unei antene trebuie luate în considerare următoarele puncte : </a:t>
            </a:r>
            <a:endParaRPr lang="en-US" sz="20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dirty="0" smtClean="0"/>
              <a:t>toate componentele, precum cabluri, jumperi, conectori, trebuie să îndeplinească standardele de intermodulaţie</a:t>
            </a:r>
            <a:r>
              <a:rPr lang="en-US" sz="2000" dirty="0" smtClean="0"/>
              <a:t>;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dirty="0" smtClean="0"/>
              <a:t>toate componentele trebuie să aibă contacte bune</a:t>
            </a:r>
            <a:r>
              <a:rPr lang="en-US" sz="2000" dirty="0" smtClean="0"/>
              <a:t>;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dirty="0" smtClean="0"/>
              <a:t>materiale particulare, precum cuprul, alama, aluminiul sunt recomandate a fi folosite în construcţie. Alte materiale, precum oţelul şi nichelul, ar trebui evitate</a:t>
            </a:r>
            <a:r>
              <a:rPr lang="en-US" sz="2000" dirty="0" smtClean="0"/>
              <a:t>;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dirty="0" smtClean="0"/>
              <a:t>materialele cu potenţial electrochimic ridicat nu trebuie folosite</a:t>
            </a:r>
            <a:r>
              <a:rPr lang="en-US" sz="2000" dirty="0" smtClean="0"/>
              <a:t>;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dirty="0" smtClean="0"/>
              <a:t>toate punctele de contact trebuie bine fixate</a:t>
            </a:r>
            <a:r>
              <a:rPr lang="en-US" sz="2000" dirty="0" smtClean="0"/>
              <a:t>;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o-RO" sz="2000" smtClean="0"/>
              <a:t>toate </a:t>
            </a:r>
            <a:r>
              <a:rPr lang="ro-RO" sz="2000" dirty="0" smtClean="0"/>
              <a:t>conexiunile dintre cabluri trebuie cositorite</a:t>
            </a:r>
            <a:r>
              <a:rPr lang="en-US" sz="2000" dirty="0" smtClean="0"/>
              <a:t>.</a:t>
            </a:r>
            <a:r>
              <a:rPr lang="ro-RO" sz="2000" dirty="0" smtClean="0"/>
              <a:t>   </a:t>
            </a:r>
            <a:endParaRPr lang="en-US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o-RO" sz="4800" dirty="0" smtClean="0"/>
          </a:p>
          <a:p>
            <a:pPr algn="ctr">
              <a:buNone/>
            </a:pPr>
            <a:r>
              <a:rPr lang="ro-RO" sz="4800" smtClean="0"/>
              <a:t>Vă mulţumesc pentru atenţie!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George - Gabriel Chilom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14</a:t>
            </a:fld>
            <a:r>
              <a:rPr lang="en-US" smtClean="0"/>
              <a:t>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/>
          <a:lstStyle/>
          <a:p>
            <a:pPr algn="ctr" eaLnBrk="1" hangingPunct="1"/>
            <a:r>
              <a:rPr lang="ro-RO" sz="2800" b="1" u="sng" smtClean="0"/>
              <a:t>Particularităţi ale reţelelor de comunicaţii mobile</a:t>
            </a:r>
            <a:endParaRPr lang="en-US" sz="2800" u="sng" smtClean="0"/>
          </a:p>
        </p:txBody>
      </p:sp>
      <p:pic>
        <p:nvPicPr>
          <p:cNvPr id="7171" name="Content Placeholder 3"/>
          <p:cNvPicPr preferRelativeResize="0"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25688" y="1371600"/>
            <a:ext cx="4784725" cy="4495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/</a:t>
            </a:r>
            <a:r>
              <a:rPr lang="ro-RO" dirty="0" smtClean="0"/>
              <a:t>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100" b="1" u="sng" dirty="0" err="1" smtClean="0"/>
              <a:t>Tehnologia</a:t>
            </a:r>
            <a:r>
              <a:rPr lang="en-US" sz="3100" b="1" u="sng" dirty="0" smtClean="0"/>
              <a:t> X-</a:t>
            </a:r>
            <a:r>
              <a:rPr lang="ro-RO" sz="3100" b="1" u="sng" dirty="0" smtClean="0"/>
              <a:t>Pol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195" name="Content Placeholder 3"/>
          <p:cNvPicPr preferRelativeResize="0"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990600"/>
            <a:ext cx="3170238" cy="3048000"/>
          </a:xfrm>
        </p:spPr>
      </p:pic>
      <p:pic>
        <p:nvPicPr>
          <p:cNvPr id="8196" name="Picture 4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990600"/>
            <a:ext cx="25034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228600" y="4191000"/>
            <a:ext cx="8534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8925" algn="just">
              <a:buFont typeface="Wingdings" pitchFamily="2" charset="2"/>
              <a:buChar char="Ø"/>
            </a:pPr>
            <a:r>
              <a:rPr lang="en-US" sz="2000" dirty="0">
                <a:cs typeface="Times New Roman" pitchFamily="18" charset="0"/>
              </a:rPr>
              <a:t>  </a:t>
            </a:r>
            <a:r>
              <a:rPr lang="ro-RO" sz="2000" dirty="0">
                <a:cs typeface="Times New Roman" pitchFamily="18" charset="0"/>
              </a:rPr>
              <a:t>Folosind tehnologia </a:t>
            </a:r>
            <a:r>
              <a:rPr lang="fr-FR" sz="2000" dirty="0">
                <a:cs typeface="Times New Roman" pitchFamily="18" charset="0"/>
              </a:rPr>
              <a:t>X-Pol, </a:t>
            </a:r>
            <a:r>
              <a:rPr lang="ro-RO" sz="2000" dirty="0">
                <a:cs typeface="Times New Roman" pitchFamily="18" charset="0"/>
              </a:rPr>
              <a:t>trecerea de la diversitatea spaţială la diversitatea de polarizare reduce numărul antenelor dintr-o staţie de bază, dar modifică stuctura internă a antenelor. </a:t>
            </a:r>
            <a:endParaRPr lang="en-US" sz="2000" dirty="0">
              <a:cs typeface="Times New Roman" pitchFamily="18" charset="0"/>
            </a:endParaRPr>
          </a:p>
          <a:p>
            <a:pPr indent="288925" algn="just">
              <a:buFont typeface="Wingdings" pitchFamily="2" charset="2"/>
              <a:buChar char="Ø"/>
            </a:pPr>
            <a:endParaRPr lang="en-US" sz="2000" dirty="0">
              <a:cs typeface="Times New Roman" pitchFamily="18" charset="0"/>
            </a:endParaRPr>
          </a:p>
          <a:p>
            <a:pPr indent="288925" algn="just">
              <a:buFont typeface="Wingdings" pitchFamily="2" charset="2"/>
              <a:buChar char="Ø"/>
            </a:pPr>
            <a:r>
              <a:rPr lang="en-US" sz="2000" dirty="0">
                <a:cs typeface="Times New Roman" pitchFamily="18" charset="0"/>
              </a:rPr>
              <a:t>  </a:t>
            </a:r>
            <a:r>
              <a:rPr lang="en-US" sz="2000" dirty="0" err="1">
                <a:cs typeface="Times New Roman" pitchFamily="18" charset="0"/>
              </a:rPr>
              <a:t>Acestea</a:t>
            </a:r>
            <a:r>
              <a:rPr lang="en-US" sz="2000" dirty="0">
                <a:cs typeface="Times New Roman" pitchFamily="18" charset="0"/>
              </a:rPr>
              <a:t> au </a:t>
            </a:r>
            <a:r>
              <a:rPr lang="en-US" sz="2000" dirty="0" err="1">
                <a:cs typeface="Times New Roman" pitchFamily="18" charset="0"/>
              </a:rPr>
              <a:t>formă</a:t>
            </a:r>
            <a:r>
              <a:rPr lang="en-US" sz="2000" dirty="0">
                <a:cs typeface="Times New Roman" pitchFamily="18" charset="0"/>
              </a:rPr>
              <a:t> de </a:t>
            </a:r>
            <a:r>
              <a:rPr lang="en-US" sz="2000" dirty="0" err="1">
                <a:cs typeface="Times New Roman" pitchFamily="18" charset="0"/>
              </a:rPr>
              <a:t>romb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err="1">
                <a:cs typeface="Times New Roman" pitchFamily="18" charset="0"/>
              </a:rPr>
              <a:t>şi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err="1">
                <a:cs typeface="Times New Roman" pitchFamily="18" charset="0"/>
              </a:rPr>
              <a:t>sunt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err="1">
                <a:cs typeface="Times New Roman" pitchFamily="18" charset="0"/>
              </a:rPr>
              <a:t>alcătuite</a:t>
            </a:r>
            <a:r>
              <a:rPr lang="en-US" sz="2000" dirty="0">
                <a:cs typeface="Times New Roman" pitchFamily="18" charset="0"/>
              </a:rPr>
              <a:t> din </a:t>
            </a:r>
            <a:r>
              <a:rPr lang="en-US" sz="2000" dirty="0" err="1">
                <a:cs typeface="Times New Roman" pitchFamily="18" charset="0"/>
              </a:rPr>
              <a:t>perechi</a:t>
            </a:r>
            <a:r>
              <a:rPr lang="en-US" sz="2000" dirty="0">
                <a:cs typeface="Times New Roman" pitchFamily="18" charset="0"/>
              </a:rPr>
              <a:t> de </a:t>
            </a:r>
            <a:r>
              <a:rPr lang="en-US" sz="2000" dirty="0" err="1">
                <a:cs typeface="Times New Roman" pitchFamily="18" charset="0"/>
              </a:rPr>
              <a:t>dipoli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err="1">
                <a:cs typeface="Times New Roman" pitchFamily="18" charset="0"/>
              </a:rPr>
              <a:t>situaţi</a:t>
            </a:r>
            <a:r>
              <a:rPr lang="en-US" sz="2000" dirty="0">
                <a:cs typeface="Times New Roman" pitchFamily="18" charset="0"/>
              </a:rPr>
              <a:t> la ±45° </a:t>
            </a:r>
            <a:r>
              <a:rPr lang="en-US" sz="2000" dirty="0" err="1">
                <a:cs typeface="Times New Roman" pitchFamily="18" charset="0"/>
              </a:rPr>
              <a:t>faţă</a:t>
            </a:r>
            <a:r>
              <a:rPr lang="en-US" sz="2000" dirty="0">
                <a:cs typeface="Times New Roman" pitchFamily="18" charset="0"/>
              </a:rPr>
              <a:t> de </a:t>
            </a:r>
            <a:r>
              <a:rPr lang="en-US" sz="2000" dirty="0" err="1">
                <a:cs typeface="Times New Roman" pitchFamily="18" charset="0"/>
              </a:rPr>
              <a:t>axa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err="1">
                <a:cs typeface="Times New Roman" pitchFamily="18" charset="0"/>
              </a:rPr>
              <a:t>principală</a:t>
            </a:r>
            <a:r>
              <a:rPr lang="ro-RO" sz="2000" dirty="0">
                <a:cs typeface="Times New Roman" pitchFamily="18" charset="0"/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100" b="1" u="sng" dirty="0" err="1" smtClean="0"/>
              <a:t>Măsurarea</a:t>
            </a:r>
            <a:r>
              <a:rPr lang="en-US" sz="3100" b="1" u="sng" dirty="0" smtClean="0"/>
              <a:t> </a:t>
            </a:r>
            <a:r>
              <a:rPr lang="en-US" sz="3100" b="1" u="sng" dirty="0" err="1" smtClean="0"/>
              <a:t>raportului</a:t>
            </a:r>
            <a:r>
              <a:rPr lang="en-US" sz="3100" b="1" u="sng" dirty="0" smtClean="0"/>
              <a:t> de </a:t>
            </a:r>
            <a:r>
              <a:rPr lang="en-US" sz="3100" b="1" u="sng" dirty="0" err="1" smtClean="0"/>
              <a:t>undă</a:t>
            </a:r>
            <a:r>
              <a:rPr lang="en-US" sz="3100" b="1" u="sng" dirty="0" smtClean="0"/>
              <a:t> </a:t>
            </a:r>
            <a:r>
              <a:rPr lang="en-US" sz="3100" b="1" u="sng" dirty="0" err="1" smtClean="0"/>
              <a:t>staţionară</a:t>
            </a:r>
            <a:r>
              <a:rPr lang="en-US" sz="3100" b="1" u="sng" dirty="0" smtClean="0"/>
              <a:t> </a:t>
            </a:r>
            <a:endParaRPr lang="en-US" sz="3100" b="1" u="sng" dirty="0"/>
          </a:p>
        </p:txBody>
      </p:sp>
      <p:pic>
        <p:nvPicPr>
          <p:cNvPr id="9219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590800"/>
            <a:ext cx="3810000" cy="3276600"/>
          </a:xfrm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590800"/>
            <a:ext cx="3733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09600" y="1295400"/>
            <a:ext cx="834548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 </a:t>
            </a:r>
            <a:r>
              <a:rPr lang="ro-RO">
                <a:latin typeface="Calibri" pitchFamily="34" charset="0"/>
              </a:rPr>
              <a:t> </a:t>
            </a:r>
            <a:r>
              <a:rPr lang="en-US"/>
              <a:t>Pentru a efectua măsurătorile, vom utiliza antena în tehnologie X-Pol 742215,</a:t>
            </a:r>
            <a:endParaRPr lang="ro-RO"/>
          </a:p>
          <a:p>
            <a:r>
              <a:rPr lang="en-US"/>
              <a:t>care funcţionează în domeniul de frecvenţe 1710 – 2200 MHz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609600" y="1981200"/>
            <a:ext cx="762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>
                <a:latin typeface="Calibri" pitchFamily="34" charset="0"/>
              </a:rPr>
              <a:t>  </a:t>
            </a:r>
            <a:r>
              <a:rPr lang="ro-RO" sz="2000">
                <a:latin typeface="Calibri" pitchFamily="34" charset="0"/>
              </a:rPr>
              <a:t>S</a:t>
            </a:r>
            <a:r>
              <a:rPr lang="fr-FR" sz="2000">
                <a:latin typeface="Calibri" pitchFamily="34" charset="0"/>
              </a:rPr>
              <a:t>e folosesc analizoarele de reţea </a:t>
            </a:r>
            <a:r>
              <a:rPr lang="fr-FR" sz="2000" b="1">
                <a:latin typeface="Calibri" pitchFamily="34" charset="0"/>
              </a:rPr>
              <a:t>8753ES</a:t>
            </a:r>
            <a:r>
              <a:rPr lang="fr-FR" sz="2000">
                <a:latin typeface="Calibri" pitchFamily="34" charset="0"/>
              </a:rPr>
              <a:t> şi </a:t>
            </a:r>
            <a:r>
              <a:rPr lang="fr-FR" sz="2000" b="1">
                <a:latin typeface="Calibri" pitchFamily="34" charset="0"/>
              </a:rPr>
              <a:t>E5071C</a:t>
            </a:r>
            <a:r>
              <a:rPr lang="fr-FR" sz="2000">
                <a:latin typeface="Calibri" pitchFamily="34" charset="0"/>
              </a:rPr>
              <a:t> de la Agilent HP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143000"/>
            <a:ext cx="6559550" cy="4953000"/>
          </a:xfrm>
        </p:spPr>
      </p:pic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143000" y="533400"/>
            <a:ext cx="4448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fr-FR" sz="2400">
                <a:latin typeface="Calibri" pitchFamily="34" charset="0"/>
              </a:rPr>
              <a:t>  </a:t>
            </a:r>
            <a:r>
              <a:rPr lang="fr-FR" sz="2000">
                <a:latin typeface="Calibri" pitchFamily="34" charset="0"/>
              </a:rPr>
              <a:t>Pragul de măsură este stabilit la </a:t>
            </a:r>
            <a:r>
              <a:rPr lang="fr-FR" sz="2000" b="1">
                <a:latin typeface="Calibri" pitchFamily="34" charset="0"/>
              </a:rPr>
              <a:t>1,47</a:t>
            </a:r>
            <a:r>
              <a:rPr lang="fr-FR" sz="2000">
                <a:latin typeface="Calibri" pitchFamily="34" charset="0"/>
              </a:rPr>
              <a:t>.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62484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dirty="0" smtClean="0"/>
              <a:t>		</a:t>
            </a:r>
            <a:r>
              <a:rPr lang="en-US" sz="2000" dirty="0" err="1" smtClean="0"/>
              <a:t>Cauzele</a:t>
            </a:r>
            <a:r>
              <a:rPr lang="en-US" sz="2000" dirty="0" smtClean="0"/>
              <a:t> </a:t>
            </a:r>
            <a:r>
              <a:rPr lang="en-US" sz="2000" dirty="0" err="1" smtClean="0"/>
              <a:t>apariţiei</a:t>
            </a:r>
            <a:r>
              <a:rPr lang="en-US" sz="2000" dirty="0" smtClean="0"/>
              <a:t> </a:t>
            </a:r>
            <a:r>
              <a:rPr lang="en-US" sz="2000" dirty="0" err="1" smtClean="0"/>
              <a:t>unui</a:t>
            </a:r>
            <a:r>
              <a:rPr lang="en-US" sz="2000" dirty="0" smtClean="0"/>
              <a:t> </a:t>
            </a:r>
            <a:r>
              <a:rPr lang="en-US" sz="2000" dirty="0" err="1" smtClean="0"/>
              <a:t>raport</a:t>
            </a:r>
            <a:r>
              <a:rPr lang="en-US" sz="2000" dirty="0" smtClean="0"/>
              <a:t> de </a:t>
            </a:r>
            <a:r>
              <a:rPr lang="en-US" sz="2000" dirty="0" err="1" smtClean="0"/>
              <a:t>undă</a:t>
            </a:r>
            <a:r>
              <a:rPr lang="en-US" sz="2000" dirty="0" smtClean="0"/>
              <a:t> </a:t>
            </a:r>
            <a:r>
              <a:rPr lang="en-US" sz="2000" dirty="0" err="1" smtClean="0"/>
              <a:t>staţionară</a:t>
            </a:r>
            <a:r>
              <a:rPr lang="en-US" sz="2000" dirty="0" smtClean="0"/>
              <a:t> </a:t>
            </a:r>
            <a:r>
              <a:rPr lang="en-US" sz="2000" dirty="0" err="1" smtClean="0"/>
              <a:t>necorespunzător</a:t>
            </a:r>
            <a:r>
              <a:rPr lang="en-US" sz="2000" dirty="0" smtClean="0"/>
              <a:t> pot </a:t>
            </a:r>
            <a:r>
              <a:rPr lang="en-US" sz="2000" dirty="0" err="1" smtClean="0"/>
              <a:t>fi</a:t>
            </a:r>
            <a:r>
              <a:rPr lang="en-US" sz="2000" dirty="0" smtClean="0"/>
              <a:t> </a:t>
            </a:r>
            <a:r>
              <a:rPr lang="en-US" sz="2000" dirty="0" err="1" smtClean="0"/>
              <a:t>următoarele</a:t>
            </a:r>
            <a:r>
              <a:rPr lang="en-US" sz="2000" dirty="0" smtClean="0"/>
              <a:t>: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sz="2000" dirty="0" smtClean="0"/>
              <a:t>	</a:t>
            </a:r>
            <a:r>
              <a:rPr lang="en-US" sz="2000" dirty="0" err="1" smtClean="0"/>
              <a:t>lungimea</a:t>
            </a:r>
            <a:r>
              <a:rPr lang="en-US" sz="2000" dirty="0" smtClean="0"/>
              <a:t> </a:t>
            </a:r>
            <a:r>
              <a:rPr lang="en-US" sz="2000" dirty="0" err="1" smtClean="0"/>
              <a:t>neadecvată</a:t>
            </a:r>
            <a:r>
              <a:rPr lang="en-US" sz="2000" dirty="0" smtClean="0"/>
              <a:t> a </a:t>
            </a:r>
            <a:r>
              <a:rPr lang="en-US" sz="2000" dirty="0" err="1" smtClean="0"/>
              <a:t>cablurilor</a:t>
            </a:r>
            <a:r>
              <a:rPr lang="en-US" sz="2000" dirty="0" smtClean="0"/>
              <a:t> </a:t>
            </a:r>
            <a:r>
              <a:rPr lang="en-US" sz="2000" dirty="0" err="1" smtClean="0"/>
              <a:t>coaxiale</a:t>
            </a:r>
            <a:r>
              <a:rPr lang="en-US" sz="2000" dirty="0" smtClean="0"/>
              <a:t>;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2000" dirty="0" smtClean="0"/>
              <a:t>	surplus de </a:t>
            </a:r>
            <a:r>
              <a:rPr lang="fr-FR" sz="2000" dirty="0" err="1" smtClean="0"/>
              <a:t>fludor</a:t>
            </a:r>
            <a:r>
              <a:rPr lang="fr-FR" sz="2000" dirty="0" smtClean="0"/>
              <a:t> </a:t>
            </a:r>
            <a:r>
              <a:rPr lang="fr-FR" sz="2000" dirty="0" err="1" smtClean="0"/>
              <a:t>folosit</a:t>
            </a:r>
            <a:r>
              <a:rPr lang="fr-FR" sz="2000" dirty="0" smtClean="0"/>
              <a:t> la </a:t>
            </a:r>
            <a:r>
              <a:rPr lang="fr-FR" sz="2000" dirty="0" err="1" smtClean="0"/>
              <a:t>cositorirea</a:t>
            </a:r>
            <a:r>
              <a:rPr lang="fr-FR" sz="2000" dirty="0" smtClean="0"/>
              <a:t> </a:t>
            </a:r>
            <a:r>
              <a:rPr lang="fr-FR" sz="2000" dirty="0" err="1" smtClean="0"/>
              <a:t>cablurilor</a:t>
            </a:r>
            <a:r>
              <a:rPr lang="fr-FR" sz="2000" dirty="0" smtClean="0"/>
              <a:t> coaxiale. </a:t>
            </a:r>
            <a:endParaRPr lang="en-US" sz="2000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126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3276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57200"/>
            <a:ext cx="4648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100" b="1" u="sng" dirty="0" err="1" smtClean="0"/>
              <a:t>Măsurarea</a:t>
            </a:r>
            <a:r>
              <a:rPr lang="en-US" sz="3100" b="1" u="sng" dirty="0" smtClean="0"/>
              <a:t> </a:t>
            </a:r>
            <a:r>
              <a:rPr lang="en-US" sz="3100" b="1" u="sng" dirty="0" err="1" smtClean="0"/>
              <a:t>izolaţiei</a:t>
            </a:r>
            <a:r>
              <a:rPr lang="en-US" sz="3100" b="1" u="sng" dirty="0" smtClean="0"/>
              <a:t> </a:t>
            </a:r>
            <a:r>
              <a:rPr lang="en-US" sz="3100" b="1" u="sng" dirty="0" err="1" smtClean="0"/>
              <a:t>între</a:t>
            </a:r>
            <a:r>
              <a:rPr lang="en-US" sz="3100" b="1" u="sng" dirty="0" smtClean="0"/>
              <a:t> </a:t>
            </a:r>
            <a:r>
              <a:rPr lang="en-US" sz="3100" b="1" u="sng" dirty="0" err="1" smtClean="0"/>
              <a:t>porturi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sz="2000" smtClean="0"/>
              <a:t> Datorită faptului că antena are 4 porturi, se măsoară 6 izolaţii.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2000" smtClean="0"/>
              <a:t> Pragul limită este fixat la – 30 dB.</a:t>
            </a:r>
            <a:endParaRPr lang="en-US" sz="2000" smtClean="0"/>
          </a:p>
        </p:txBody>
      </p:sp>
      <p:pic>
        <p:nvPicPr>
          <p:cNvPr id="12292" name="Content Placeholder 3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057400"/>
            <a:ext cx="7086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62484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	</a:t>
            </a:r>
            <a:r>
              <a:rPr lang="en-US" sz="2000" dirty="0" smtClean="0"/>
              <a:t>     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	    </a:t>
            </a:r>
            <a:r>
              <a:rPr lang="ro-RO" sz="2000" dirty="0" smtClean="0"/>
              <a:t> </a:t>
            </a:r>
            <a:r>
              <a:rPr lang="en-US" sz="2000" dirty="0" err="1" smtClean="0"/>
              <a:t>Această</a:t>
            </a:r>
            <a:r>
              <a:rPr lang="en-US" sz="2000" dirty="0" smtClean="0"/>
              <a:t> </a:t>
            </a:r>
            <a:r>
              <a:rPr lang="en-US" sz="2000" dirty="0" err="1" smtClean="0"/>
              <a:t>izolaţie</a:t>
            </a:r>
            <a:r>
              <a:rPr lang="en-US" sz="2000" dirty="0" smtClean="0"/>
              <a:t> </a:t>
            </a:r>
            <a:r>
              <a:rPr lang="en-US" sz="2000" dirty="0" err="1" smtClean="0"/>
              <a:t>proastă</a:t>
            </a:r>
            <a:r>
              <a:rPr lang="en-US" sz="2000" dirty="0" smtClean="0"/>
              <a:t> se </a:t>
            </a:r>
            <a:r>
              <a:rPr lang="en-US" sz="2000" dirty="0" err="1" smtClean="0"/>
              <a:t>poate</a:t>
            </a:r>
            <a:r>
              <a:rPr lang="en-US" sz="2000" dirty="0" smtClean="0"/>
              <a:t> </a:t>
            </a:r>
            <a:r>
              <a:rPr lang="en-US" sz="2000" dirty="0" err="1" smtClean="0"/>
              <a:t>datora</a:t>
            </a:r>
            <a:r>
              <a:rPr lang="en-US" sz="2000" dirty="0" smtClean="0"/>
              <a:t>: 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000" dirty="0" err="1" smtClean="0"/>
              <a:t>poziţionării</a:t>
            </a:r>
            <a:r>
              <a:rPr lang="en-US" sz="2000" dirty="0" smtClean="0"/>
              <a:t> </a:t>
            </a:r>
            <a:r>
              <a:rPr lang="en-US" sz="2000" dirty="0" err="1" smtClean="0"/>
              <a:t>necorespunzătoare</a:t>
            </a:r>
            <a:r>
              <a:rPr lang="en-US" sz="2000" dirty="0" smtClean="0"/>
              <a:t> a </a:t>
            </a:r>
            <a:r>
              <a:rPr lang="en-US" sz="2000" dirty="0" err="1" smtClean="0"/>
              <a:t>lamelelor</a:t>
            </a:r>
            <a:r>
              <a:rPr lang="en-US" sz="2000" dirty="0" smtClean="0"/>
              <a:t> </a:t>
            </a:r>
            <a:r>
              <a:rPr lang="en-US" sz="2000" dirty="0" err="1" smtClean="0"/>
              <a:t>separatoare</a:t>
            </a:r>
            <a:r>
              <a:rPr lang="en-US" sz="2000" dirty="0" smtClean="0"/>
              <a:t> </a:t>
            </a:r>
            <a:r>
              <a:rPr lang="en-US" sz="2000" dirty="0" err="1" smtClean="0"/>
              <a:t>dintre</a:t>
            </a:r>
            <a:r>
              <a:rPr lang="en-US" sz="2000" dirty="0" smtClean="0"/>
              <a:t> </a:t>
            </a:r>
            <a:r>
              <a:rPr lang="en-US" sz="2000" dirty="0" err="1" smtClean="0"/>
              <a:t>dipoli</a:t>
            </a:r>
            <a:r>
              <a:rPr lang="en-US" sz="2000" dirty="0" smtClean="0"/>
              <a:t>;</a:t>
            </a: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000" dirty="0" err="1" smtClean="0"/>
              <a:t>distanţei</a:t>
            </a:r>
            <a:r>
              <a:rPr lang="en-US" sz="2000" dirty="0" smtClean="0"/>
              <a:t> </a:t>
            </a:r>
            <a:r>
              <a:rPr lang="en-US" sz="2000" dirty="0" err="1" smtClean="0"/>
              <a:t>neadecvate</a:t>
            </a:r>
            <a:r>
              <a:rPr lang="en-US" sz="2000" dirty="0" smtClean="0"/>
              <a:t> </a:t>
            </a:r>
            <a:r>
              <a:rPr lang="en-US" sz="2000" dirty="0" err="1" smtClean="0"/>
              <a:t>dintre</a:t>
            </a:r>
            <a:r>
              <a:rPr lang="en-US" sz="2000" dirty="0" smtClean="0"/>
              <a:t> </a:t>
            </a:r>
            <a:r>
              <a:rPr lang="en-US" sz="2000" dirty="0" err="1" smtClean="0"/>
              <a:t>cablurile</a:t>
            </a:r>
            <a:r>
              <a:rPr lang="en-US" sz="2000" dirty="0" smtClean="0"/>
              <a:t> </a:t>
            </a:r>
            <a:r>
              <a:rPr lang="en-US" sz="2000" dirty="0" err="1" smtClean="0"/>
              <a:t>coaxiale</a:t>
            </a:r>
            <a:r>
              <a:rPr lang="en-US" sz="2000" dirty="0" smtClean="0"/>
              <a:t>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3315" name="Picture 3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8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/>
          <a:lstStyle/>
          <a:p>
            <a:pPr algn="ctr" eaLnBrk="1" hangingPunct="1"/>
            <a:r>
              <a:rPr lang="en-US" sz="2800" b="1" u="sng" smtClean="0"/>
              <a:t>Măsurarea nivelului de intermodulaţie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sz="2000" smtClean="0"/>
              <a:t>produsul trebuie să aibă un design corespunzător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z="2000" smtClean="0"/>
              <a:t>procesul de fabricaţie trebuie să fie atent supravegheat</a:t>
            </a:r>
            <a:endParaRPr lang="en-US" sz="2000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743200"/>
            <a:ext cx="3505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743200"/>
            <a:ext cx="38052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457200" cy="457200"/>
          </a:xfrm>
        </p:spPr>
        <p:txBody>
          <a:bodyPr/>
          <a:lstStyle/>
          <a:p>
            <a:pPr>
              <a:defRPr/>
            </a:pPr>
            <a:fld id="{594C7C21-620A-4C66-A23B-98017FAAA7BB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248400"/>
            <a:ext cx="3962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George - Gabriel </a:t>
            </a:r>
            <a:r>
              <a:rPr lang="en-US" dirty="0" err="1" smtClean="0"/>
              <a:t>Chilom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220</TotalTime>
  <Words>343</Words>
  <Application>Microsoft Office PowerPoint</Application>
  <PresentationFormat>On-screen Show (4:3)</PresentationFormat>
  <Paragraphs>107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Studiul antenelor utilizate în reţelele  de comunicaţii mobile </vt:lpstr>
      <vt:lpstr>Particularităţi ale reţelelor de comunicaţii mobile</vt:lpstr>
      <vt:lpstr>Tehnologia X-Pol </vt:lpstr>
      <vt:lpstr>                     Măsurarea raportului de undă staţionară </vt:lpstr>
      <vt:lpstr>Slide 5</vt:lpstr>
      <vt:lpstr>Slide 6</vt:lpstr>
      <vt:lpstr>Măsurarea izolaţiei între porturi </vt:lpstr>
      <vt:lpstr>Slide 8</vt:lpstr>
      <vt:lpstr>Măsurarea nivelului de intermodulaţie</vt:lpstr>
      <vt:lpstr> </vt:lpstr>
      <vt:lpstr>Slide 11</vt:lpstr>
      <vt:lpstr>Slide 12</vt:lpstr>
      <vt:lpstr>Concluzii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Studiul antenelor X-Pol utilizate în reţelele de comunicaţii mobile</dc:title>
  <dc:creator>George</dc:creator>
  <cp:lastModifiedBy>Boss</cp:lastModifiedBy>
  <cp:revision>40</cp:revision>
  <dcterms:created xsi:type="dcterms:W3CDTF">2006-08-16T00:00:00Z</dcterms:created>
  <dcterms:modified xsi:type="dcterms:W3CDTF">2010-06-27T19:47:31Z</dcterms:modified>
</cp:coreProperties>
</file>